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754" r:id="rId2"/>
    <p:sldId id="755" r:id="rId3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030" y="10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A177C-34A0-4F71-9978-4F776598079C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D713E-326B-49F7-95D1-EC66E5CA00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6305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A177C-34A0-4F71-9978-4F776598079C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D713E-326B-49F7-95D1-EC66E5CA00DE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7943A494-05FC-E220-71E3-30A259D2A6A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234080" y="4081196"/>
            <a:ext cx="2389839" cy="1743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2785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88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A177C-34A0-4F71-9978-4F776598079C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D713E-326B-49F7-95D1-EC66E5CA00DE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6D00C87F-0F33-84A2-3A64-EAC413A07BB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234080" y="4081196"/>
            <a:ext cx="2389839" cy="1743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9290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88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A177C-34A0-4F71-9978-4F776598079C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D713E-326B-49F7-95D1-EC66E5CA00DE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3C2164CC-B744-9543-FAB5-503E75E73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234080" y="4081196"/>
            <a:ext cx="2389839" cy="1743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8470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88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A177C-34A0-4F71-9978-4F776598079C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D713E-326B-49F7-95D1-EC66E5CA00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35997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A177C-34A0-4F71-9978-4F776598079C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D713E-326B-49F7-95D1-EC66E5CA00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9881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A177C-34A0-4F71-9978-4F776598079C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D713E-326B-49F7-95D1-EC66E5CA00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0449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A177C-34A0-4F71-9978-4F776598079C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D713E-326B-49F7-95D1-EC66E5CA00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941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A177C-34A0-4F71-9978-4F776598079C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D713E-326B-49F7-95D1-EC66E5CA00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5529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A177C-34A0-4F71-9978-4F776598079C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D713E-326B-49F7-95D1-EC66E5CA00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6269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A177C-34A0-4F71-9978-4F776598079C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D713E-326B-49F7-95D1-EC66E5CA00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4002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8A177C-34A0-4F71-9978-4F776598079C}" type="datetimeFigureOut">
              <a:rPr lang="ko-KR" altLang="en-US" smtClean="0"/>
              <a:t>2026-07-23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D713E-326B-49F7-95D1-EC66E5CA00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5838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007E595-1C9F-7145-818F-9DD78B1727A3}"/>
              </a:ext>
            </a:extLst>
          </p:cNvPr>
          <p:cNvSpPr txBox="1"/>
          <p:nvPr/>
        </p:nvSpPr>
        <p:spPr>
          <a:xfrm>
            <a:off x="263769" y="0"/>
            <a:ext cx="6330462" cy="91820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ko-KR" altLang="en-US" sz="2215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전기차 충전구역 </a:t>
            </a:r>
            <a:r>
              <a:rPr lang="en-US" altLang="ko-KR" sz="2215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AI </a:t>
            </a:r>
            <a:r>
              <a:rPr lang="ko-KR" altLang="en-US" sz="2215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화재 조기감지 시스템 구매 입찰 공고</a:t>
            </a:r>
          </a:p>
          <a:p>
            <a:pPr>
              <a:buNone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공동주택관리법 및 같은 법 시행령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,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국토교통부 고시 제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2024-196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호 「주택관리업자 및 사업자 </a:t>
            </a:r>
            <a:r>
              <a:rPr lang="ko-KR" altLang="en-US" sz="1292" dirty="0" err="1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선정지침」에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 따라 당 아파트 전기차 충전구역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AI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화재 조기감지 시스템 구매 사업자를 아래와 같이 선정하고자 공고합니다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.</a:t>
            </a:r>
          </a:p>
          <a:p>
            <a:pPr>
              <a:buNone/>
            </a:pPr>
            <a:endParaRPr lang="en-US" altLang="ko-KR" sz="1292" dirty="0">
              <a:latin typeface="가는각진제목체" panose="02030600000101010101" pitchFamily="18" charset="-127"/>
              <a:ea typeface="가는각진제목체" panose="02030600000101010101" pitchFamily="18" charset="-127"/>
            </a:endParaRPr>
          </a:p>
          <a:p>
            <a:pPr>
              <a:buNone/>
            </a:pP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1. </a:t>
            </a: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단지 개요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1292" b="1" dirty="0" err="1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단지명</a:t>
            </a: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: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 </a:t>
            </a:r>
            <a:r>
              <a:rPr lang="ko-KR" altLang="en-US" sz="1292" dirty="0" err="1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울산지웰시티자이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2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단지 아파트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소재지</a:t>
            </a: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: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 울산광역시 동구 서부로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51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단지규모</a:t>
            </a: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: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1,316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세대</a:t>
            </a:r>
            <a:endParaRPr lang="en-US" altLang="ko-KR" sz="1292" dirty="0">
              <a:latin typeface="가는각진제목체" panose="02030600000101010101" pitchFamily="18" charset="-127"/>
              <a:ea typeface="가는각진제목체" panose="02030600000101010101" pitchFamily="18" charset="-127"/>
            </a:endParaRPr>
          </a:p>
          <a:p>
            <a:pPr>
              <a:buFont typeface="Arial" panose="020B0604020202020204" pitchFamily="34" charset="0"/>
              <a:buChar char="•"/>
            </a:pPr>
            <a:endParaRPr lang="ko-KR" altLang="en-US" sz="1292" dirty="0">
              <a:latin typeface="가는각진제목체" panose="02030600000101010101" pitchFamily="18" charset="-127"/>
              <a:ea typeface="가는각진제목체" panose="02030600000101010101" pitchFamily="18" charset="-127"/>
            </a:endParaRPr>
          </a:p>
          <a:p>
            <a:pPr>
              <a:buNone/>
            </a:pP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2. </a:t>
            </a: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입찰의 방법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입찰종류</a:t>
            </a: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: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 일반경쟁입찰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낙찰방법</a:t>
            </a: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: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 최저낙찰제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(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규격 및 성능 적합 업체에 한함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입찰방법</a:t>
            </a: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: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 전자입찰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(K-apt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공동주택관리정보시스템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endParaRPr lang="en-US" altLang="ko-KR" sz="1292" dirty="0">
              <a:latin typeface="가는각진제목체" panose="02030600000101010101" pitchFamily="18" charset="-127"/>
              <a:ea typeface="가는각진제목체" panose="02030600000101010101" pitchFamily="18" charset="-127"/>
            </a:endParaRPr>
          </a:p>
          <a:p>
            <a:pPr>
              <a:buNone/>
            </a:pP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3. </a:t>
            </a: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입찰에 부치는 사항 </a:t>
            </a: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(</a:t>
            </a: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사업내용</a:t>
            </a: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사업명</a:t>
            </a: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: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 전기차 충전구역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AI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화재 조기감지 시스템 구매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사업내용</a:t>
            </a: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:</a:t>
            </a:r>
            <a:endParaRPr lang="ko-KR" altLang="en-US" sz="1292" dirty="0">
              <a:latin typeface="가는각진제목체" panose="02030600000101010101" pitchFamily="18" charset="-127"/>
              <a:ea typeface="가는각진제목체" panose="02030600000101010101" pitchFamily="18" charset="-127"/>
            </a:endParaRPr>
          </a:p>
          <a:p>
            <a:pPr marL="685817" lvl="1" indent="-263776">
              <a:buFont typeface="Arial" panose="020B0604020202020204" pitchFamily="34" charset="0"/>
              <a:buChar char="•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기존 설치된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CCTV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영상을 활용한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AI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영상분석 기반 화재 조기감지 시스템 구축</a:t>
            </a:r>
          </a:p>
          <a:p>
            <a:pPr marL="685817" lvl="1" indent="-263776">
              <a:buFont typeface="Arial" panose="020B0604020202020204" pitchFamily="34" charset="0"/>
              <a:buChar char="•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별도의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CCTV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를 추가 설치하지 않고 기존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CCTV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영상을 분석하여 운용 가능한 시스템일 것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.</a:t>
            </a:r>
          </a:p>
          <a:p>
            <a:pPr marL="685817" lvl="1" indent="-263776">
              <a:buFont typeface="Arial" panose="020B0604020202020204" pitchFamily="34" charset="0"/>
              <a:buChar char="•"/>
            </a:pP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AI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서버 또는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AI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영상분석 장비를 이용하여 연기 및 불꽃을 실시간 분석할 것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.</a:t>
            </a:r>
          </a:p>
          <a:p>
            <a:pPr marL="685817" lvl="1" indent="-263776">
              <a:buFont typeface="Arial" panose="020B0604020202020204" pitchFamily="34" charset="0"/>
              <a:buChar char="•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화재 의심 상황 발생 시 관리자 스마트폰 앱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(Push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알림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)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으로 즉시 알림을 제공할 것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.</a:t>
            </a:r>
          </a:p>
          <a:p>
            <a:pPr marL="685817" lvl="1" indent="-263776">
              <a:buFont typeface="Arial" panose="020B0604020202020204" pitchFamily="34" charset="0"/>
              <a:buChar char="•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관리자 앱에서는 연기 또는 불꽃이 감지된 스냅샷 이미지를 함께 제공하여 관리자가 실제 화재 여부를 즉시 확인할 수 있을 것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.</a:t>
            </a:r>
          </a:p>
          <a:p>
            <a:pPr marL="685817" lvl="1" indent="-263776">
              <a:buFont typeface="Arial" panose="020B0604020202020204" pitchFamily="34" charset="0"/>
              <a:buChar char="•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관리자의 승인 후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119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신고를 지원하는 기능 또는 원터치 신고 기능을 제공할 것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.</a:t>
            </a:r>
          </a:p>
          <a:p>
            <a:pPr marL="685817" lvl="1" indent="-263776">
              <a:buFont typeface="Arial" panose="020B0604020202020204" pitchFamily="34" charset="0"/>
              <a:buChar char="•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기존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CCTV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시스템과 호환되어야 하며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ONVIF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또는 이에 준하는 표준 프로토콜을 지원할 것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.</a:t>
            </a:r>
          </a:p>
          <a:p>
            <a:pPr marL="685817" lvl="1" indent="-263776">
              <a:buFont typeface="Arial" panose="020B0604020202020204" pitchFamily="34" charset="0"/>
              <a:buChar char="•"/>
            </a:pP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24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시간 실시간 감시가 가능하여야 한다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.</a:t>
            </a:r>
          </a:p>
          <a:p>
            <a:pPr marL="685817" lvl="1" indent="-263776">
              <a:buFont typeface="Arial" panose="020B0604020202020204" pitchFamily="34" charset="0"/>
              <a:buChar char="•"/>
            </a:pP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AI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분석서버는 공급업체가 직접 설치 및 시운전하여 정상 운영 상태로 인도할 것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.</a:t>
            </a:r>
          </a:p>
          <a:p>
            <a:pPr marL="685817" lvl="1" indent="-263776">
              <a:buFont typeface="Arial" panose="020B0604020202020204" pitchFamily="34" charset="0"/>
              <a:buChar char="•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시스템 설치 후 관리실 직원 및 보안요원 대상 관리자 교육을 실시할 것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.</a:t>
            </a:r>
          </a:p>
          <a:p>
            <a:pPr marL="685817" lvl="1" indent="-263776">
              <a:buFont typeface="Arial" panose="020B0604020202020204" pitchFamily="34" charset="0"/>
              <a:buChar char="•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무상 유지보수 및 하자보증기간은 준공일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(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검수완료일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)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로부터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2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년 이상으로 한다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.</a:t>
            </a:r>
          </a:p>
          <a:p>
            <a:pPr marL="685817" lvl="1" indent="-263776">
              <a:buFont typeface="Arial" panose="020B0604020202020204" pitchFamily="34" charset="0"/>
              <a:buChar char="•"/>
            </a:pPr>
            <a:endParaRPr lang="en-US" altLang="ko-KR" sz="1292" dirty="0">
              <a:latin typeface="가는각진제목체" panose="02030600000101010101" pitchFamily="18" charset="-127"/>
              <a:ea typeface="가는각진제목체" panose="02030600000101010101" pitchFamily="18" charset="-127"/>
            </a:endParaRPr>
          </a:p>
          <a:p>
            <a:pPr>
              <a:buNone/>
            </a:pP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4. </a:t>
            </a: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시스템 성능 및 품질기준 </a:t>
            </a: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(</a:t>
            </a: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참가업체 제품 기준</a:t>
            </a: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기존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CCTV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영상 활용 가능 및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Full HD(1920×1080)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이상 영상 분석 지원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연기 및 불꽃 동시 검출이 가능할 것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제안 제품은 공인기관의 품질인증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(GS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인증 등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)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또는 이에 준하는 인증을 받은 제품이거나 동등 이상의 성능을 입증할 수 있는 제품일 것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. (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증빙 서류 제출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AI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영상분석 관련 특허 또는 적법한 사용권을 보유한 제품일 것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. (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증빙 서류 제출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개인정보보호법 등 관련 법령을 철저히 준수할 것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endParaRPr lang="en-US" altLang="ko-KR" sz="1292" dirty="0">
              <a:latin typeface="가는각진제목체" panose="02030600000101010101" pitchFamily="18" charset="-127"/>
              <a:ea typeface="가는각진제목체" panose="02030600000101010101" pitchFamily="18" charset="-127"/>
            </a:endParaRPr>
          </a:p>
          <a:p>
            <a:pPr>
              <a:buNone/>
            </a:pP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5. </a:t>
            </a: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입찰 참가자격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국토교통부 고시 제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2024-196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호 제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26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조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(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참가자격의 제한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)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각 호에 해당하지 않는 업체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정보통신공사업법에 따른 정보통신공사업 등록업체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본 사업의 공고 내용 및 성능 기준에 부합하는 시스템 공급 및 설치가 가능한 업체</a:t>
            </a:r>
            <a:endParaRPr lang="en-US" altLang="ko-KR" sz="1292" dirty="0">
              <a:latin typeface="가는각진제목체" panose="02030600000101010101" pitchFamily="18" charset="-127"/>
              <a:ea typeface="가는각진제목체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048356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6F5E6CF-8A00-B36C-F95C-7784C326DC00}"/>
              </a:ext>
            </a:extLst>
          </p:cNvPr>
          <p:cNvSpPr txBox="1"/>
          <p:nvPr/>
        </p:nvSpPr>
        <p:spPr>
          <a:xfrm>
            <a:off x="297473" y="0"/>
            <a:ext cx="6330462" cy="77262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6. </a:t>
            </a: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제출서류 </a:t>
            </a: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(K-apt </a:t>
            </a: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전자입찰 시스템 등록</a:t>
            </a: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)</a:t>
            </a:r>
          </a:p>
          <a:p>
            <a:pPr>
              <a:buFont typeface="+mj-lt"/>
              <a:buAutoNum type="arabicPeriod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입찰서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1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부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(K-apt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시스템 입력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)</a:t>
            </a:r>
          </a:p>
          <a:p>
            <a:pPr>
              <a:buFont typeface="+mj-lt"/>
              <a:buAutoNum type="arabicPeriod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입찰보증금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(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입찰금액의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5%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이상의 보증서 또는 증권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)</a:t>
            </a:r>
          </a:p>
          <a:p>
            <a:pPr>
              <a:buFont typeface="+mj-lt"/>
              <a:buAutoNum type="arabicPeriod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물품 산출내역서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1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부</a:t>
            </a:r>
          </a:p>
          <a:p>
            <a:pPr>
              <a:buFont typeface="+mj-lt"/>
              <a:buAutoNum type="arabicPeriod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사업자등록증 사본 및 정보통신공사업 등록증 사본 각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1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부</a:t>
            </a:r>
          </a:p>
          <a:p>
            <a:pPr>
              <a:buFont typeface="+mj-lt"/>
              <a:buAutoNum type="arabicPeriod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국세 및 지방세 완납증명서 각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1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부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(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입찰공고일 이후 </a:t>
            </a:r>
            <a:r>
              <a:rPr lang="ko-KR" altLang="en-US" sz="1292" dirty="0" err="1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발급분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,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유효기간 이내 한함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)</a:t>
            </a:r>
          </a:p>
          <a:p>
            <a:pPr>
              <a:buFont typeface="+mj-lt"/>
              <a:buAutoNum type="arabicPeriod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법인인감증명서 및 사용인감계 각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1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부</a:t>
            </a:r>
          </a:p>
          <a:p>
            <a:pPr>
              <a:buFont typeface="+mj-lt"/>
              <a:buAutoNum type="arabicPeriod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행정처분확인서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1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부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(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입찰공고일 전일 기준 최근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1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년간 지자체 </a:t>
            </a:r>
            <a:r>
              <a:rPr lang="ko-KR" altLang="en-US" sz="1292" dirty="0" err="1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발급분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)</a:t>
            </a:r>
          </a:p>
          <a:p>
            <a:pPr>
              <a:buFont typeface="+mj-lt"/>
              <a:buAutoNum type="arabicPeriod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제품 카탈로그 및 성능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·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품질인증서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(GS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인증서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,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특허증 또는 적법한 사용권 증빙 등 해당 시 제출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※ </a:t>
            </a: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[</a:t>
            </a: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계약 조건</a:t>
            </a: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]: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 낙찰업체는 계약 체결 시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'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제조사 또는 총판의 기술지원확약서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'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를 반드시 제출하여야 함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endParaRPr lang="en-US" altLang="ko-KR" sz="1292" dirty="0">
              <a:latin typeface="가는각진제목체" panose="02030600000101010101" pitchFamily="18" charset="-127"/>
              <a:ea typeface="가는각진제목체" panose="02030600000101010101" pitchFamily="18" charset="-127"/>
            </a:endParaRPr>
          </a:p>
          <a:p>
            <a:pPr>
              <a:buNone/>
            </a:pP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7. </a:t>
            </a: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서류 제출 및 마감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제출기한</a:t>
            </a: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: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2026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년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8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월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3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일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(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월요일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)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오후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17:00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까지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제출방법</a:t>
            </a: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: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K-apt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공동주택관리정보시스템 전자등록</a:t>
            </a:r>
            <a:endParaRPr lang="en-US" altLang="ko-KR" sz="1292" dirty="0">
              <a:latin typeface="가는각진제목체" panose="02030600000101010101" pitchFamily="18" charset="-127"/>
              <a:ea typeface="가는각진제목체" panose="02030600000101010101" pitchFamily="18" charset="-127"/>
            </a:endParaRPr>
          </a:p>
          <a:p>
            <a:pPr>
              <a:buFont typeface="Arial" panose="020B0604020202020204" pitchFamily="34" charset="0"/>
              <a:buChar char="•"/>
            </a:pPr>
            <a:endParaRPr lang="ko-KR" altLang="en-US" sz="1292" dirty="0">
              <a:latin typeface="가는각진제목체" panose="02030600000101010101" pitchFamily="18" charset="-127"/>
              <a:ea typeface="가는각진제목체" panose="02030600000101010101" pitchFamily="18" charset="-127"/>
            </a:endParaRPr>
          </a:p>
          <a:p>
            <a:pPr>
              <a:buNone/>
            </a:pP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8. </a:t>
            </a: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개찰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개찰일시</a:t>
            </a: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: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2026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년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8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월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4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일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(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화요일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)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오전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09:00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이후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(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당 아파트 입찰담당자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PC)</a:t>
            </a:r>
          </a:p>
          <a:p>
            <a:pPr>
              <a:buFont typeface="Arial" panose="020B0604020202020204" pitchFamily="34" charset="0"/>
              <a:buChar char="•"/>
            </a:pPr>
            <a:endParaRPr lang="en-US" altLang="ko-KR" sz="1292" dirty="0">
              <a:latin typeface="가는각진제목체" panose="02030600000101010101" pitchFamily="18" charset="-127"/>
              <a:ea typeface="가는각진제목체" panose="02030600000101010101" pitchFamily="18" charset="-127"/>
            </a:endParaRPr>
          </a:p>
          <a:p>
            <a:pPr>
              <a:buNone/>
            </a:pP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9. </a:t>
            </a: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낙찰자 결정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입찰참가 자격과 시방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(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성능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)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요건을 모두 충족하는 업체 중 최저가격 입찰자를 낙찰자로 선정한다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동일가격 입찰자가 </a:t>
            </a: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2</a:t>
            </a: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인 이상인 경우 공개추첨으로 결정한다</a:t>
            </a: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endParaRPr lang="ko-KR" altLang="en-US" sz="1292" dirty="0">
              <a:latin typeface="가는각진제목체" panose="02030600000101010101" pitchFamily="18" charset="-127"/>
              <a:ea typeface="가는각진제목체" panose="02030600000101010101" pitchFamily="18" charset="-127"/>
            </a:endParaRPr>
          </a:p>
          <a:p>
            <a:pPr>
              <a:buNone/>
            </a:pP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10. </a:t>
            </a: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계약조건 및 기타사항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낙찰자는 낙찰 통보일로부터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10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일 이내에 계약을 체결해야 하며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,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기간 내 계약 </a:t>
            </a:r>
            <a:r>
              <a:rPr lang="ko-KR" altLang="en-US" sz="1292" dirty="0" err="1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미체결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 시 낙찰은 무효로 하고 입찰보증금은 당 아파트에 귀속됨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계약체결 시 계약금액의 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10%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에 해당하는 계약이행보증서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(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또는 증권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)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를 제출하여야 함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설치 공사 중 발생하는 안전사고 및 시설물 훼손에 대한 모든 민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·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형사상 책임은 낙찰자에게 있으며 원상복구 하여야 함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국토교통부 고시 제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2024-196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호 별표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3(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입찰의 무효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)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에 해당하는 입찰은 무효로 하며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,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무효인 입찰은 즉시 전화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,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문자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, 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유선 등으로 해당 업체에 통보함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공고에 명시되지 않은 사항은 공동주택관리법령 및 국토교통부 고시 제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2024-196</a:t>
            </a:r>
            <a:r>
              <a:rPr lang="ko-KR" altLang="en-US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호가 정한 바에 따름</a:t>
            </a:r>
            <a:r>
              <a:rPr lang="en-US" altLang="ko-KR" sz="1292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.</a:t>
            </a:r>
          </a:p>
          <a:p>
            <a:pPr algn="ctr">
              <a:buNone/>
            </a:pP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2026</a:t>
            </a: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년 </a:t>
            </a: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7</a:t>
            </a: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월 </a:t>
            </a:r>
            <a:r>
              <a:rPr lang="en-US" altLang="ko-KR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23 </a:t>
            </a:r>
            <a:r>
              <a:rPr lang="ko-KR" altLang="en-US" sz="1292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일</a:t>
            </a:r>
            <a:endParaRPr lang="en-US" altLang="ko-KR" sz="1292" b="1" dirty="0">
              <a:latin typeface="가는각진제목체" panose="02030600000101010101" pitchFamily="18" charset="-127"/>
              <a:ea typeface="가는각진제목체" panose="02030600000101010101" pitchFamily="18" charset="-127"/>
            </a:endParaRPr>
          </a:p>
          <a:p>
            <a:pPr algn="ctr">
              <a:buNone/>
            </a:pPr>
            <a:endParaRPr lang="en-US" altLang="ko-KR" sz="1292" b="1" dirty="0">
              <a:latin typeface="가는각진제목체" panose="02030600000101010101" pitchFamily="18" charset="-127"/>
              <a:ea typeface="가는각진제목체" panose="02030600000101010101" pitchFamily="18" charset="-127"/>
            </a:endParaRPr>
          </a:p>
          <a:p>
            <a:pPr algn="ctr">
              <a:buNone/>
            </a:pPr>
            <a:endParaRPr lang="ko-KR" altLang="en-US" sz="1292" dirty="0">
              <a:latin typeface="가는각진제목체" panose="02030600000101010101" pitchFamily="18" charset="-127"/>
              <a:ea typeface="가는각진제목체" panose="02030600000101010101" pitchFamily="18" charset="-127"/>
            </a:endParaRPr>
          </a:p>
          <a:p>
            <a:pPr algn="ctr">
              <a:buNone/>
            </a:pPr>
            <a:r>
              <a:rPr lang="ko-KR" altLang="en-US" sz="2000" b="1" dirty="0" err="1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울산지웰시티자이</a:t>
            </a:r>
            <a:r>
              <a:rPr lang="ko-KR" altLang="en-US" sz="2000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 </a:t>
            </a:r>
            <a:r>
              <a:rPr lang="en-US" altLang="ko-KR" sz="2000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2</a:t>
            </a:r>
            <a:r>
              <a:rPr lang="ko-KR" altLang="en-US" sz="2000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단지 아파트 입주자대표회의 회장 </a:t>
            </a:r>
            <a:r>
              <a:rPr lang="en-US" altLang="ko-KR" sz="2000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(</a:t>
            </a:r>
            <a:r>
              <a:rPr lang="ko-KR" altLang="en-US" sz="2000" b="1" dirty="0" err="1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직인생략</a:t>
            </a:r>
            <a:r>
              <a:rPr lang="en-US" altLang="ko-KR" sz="2000" b="1" dirty="0">
                <a:latin typeface="가는각진제목체" panose="02030600000101010101" pitchFamily="18" charset="-127"/>
                <a:ea typeface="가는각진제목체" panose="02030600000101010101" pitchFamily="18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2364073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29</TotalTime>
  <Words>703</Words>
  <Application>Microsoft Office PowerPoint</Application>
  <PresentationFormat>화면 슬라이드 쇼(4:3)</PresentationFormat>
  <Paragraphs>71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가는각진제목체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SY P</dc:creator>
  <cp:lastModifiedBy>SY P</cp:lastModifiedBy>
  <cp:revision>1</cp:revision>
  <dcterms:created xsi:type="dcterms:W3CDTF">2026-07-23T05:52:28Z</dcterms:created>
  <dcterms:modified xsi:type="dcterms:W3CDTF">2026-07-23T06:22:11Z</dcterms:modified>
</cp:coreProperties>
</file>